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Extenda 20 Micro" charset="1" panose="020B0003020200000002"/>
      <p:regular r:id="rId33"/>
    </p:embeddedFont>
    <p:embeddedFont>
      <p:font typeface="Nanum Square Bold" charset="1" panose="020B0600000101010101"/>
      <p:regular r:id="rId34"/>
    </p:embeddedFont>
    <p:embeddedFont>
      <p:font typeface="Nanum Myeongjo" charset="1" panose="02020603020101020101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8551" y="1539885"/>
            <a:ext cx="9710898" cy="4332329"/>
            <a:chOff x="0" y="0"/>
            <a:chExt cx="2932064" cy="1308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2064" cy="1308084"/>
            </a:xfrm>
            <a:custGeom>
              <a:avLst/>
              <a:gdLst/>
              <a:ahLst/>
              <a:cxnLst/>
              <a:rect r="r" b="b" t="t" l="l"/>
              <a:pathLst>
                <a:path h="1308084" w="2932064">
                  <a:moveTo>
                    <a:pt x="0" y="0"/>
                  </a:moveTo>
                  <a:lnTo>
                    <a:pt x="2932064" y="0"/>
                  </a:lnTo>
                  <a:lnTo>
                    <a:pt x="2932064" y="1308084"/>
                  </a:lnTo>
                  <a:lnTo>
                    <a:pt x="0" y="130808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32064" cy="1355709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88551" y="1539885"/>
            <a:ext cx="9710898" cy="4332329"/>
            <a:chOff x="0" y="0"/>
            <a:chExt cx="12947863" cy="577643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35696" cy="327394"/>
              <a:chOff x="0" y="0"/>
              <a:chExt cx="64539" cy="629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539" cy="62943"/>
              </a:xfrm>
              <a:custGeom>
                <a:avLst/>
                <a:gdLst/>
                <a:ahLst/>
                <a:cxnLst/>
                <a:rect r="r" b="b" t="t" l="l"/>
                <a:pathLst>
                  <a:path h="62943" w="64539">
                    <a:moveTo>
                      <a:pt x="0" y="0"/>
                    </a:moveTo>
                    <a:lnTo>
                      <a:pt x="64539" y="0"/>
                    </a:lnTo>
                    <a:lnTo>
                      <a:pt x="64539" y="62943"/>
                    </a:lnTo>
                    <a:lnTo>
                      <a:pt x="0" y="62943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4539" cy="110568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2612168" y="0"/>
              <a:ext cx="335696" cy="327394"/>
              <a:chOff x="0" y="0"/>
              <a:chExt cx="64539" cy="629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4539" cy="62943"/>
              </a:xfrm>
              <a:custGeom>
                <a:avLst/>
                <a:gdLst/>
                <a:ahLst/>
                <a:cxnLst/>
                <a:rect r="r" b="b" t="t" l="l"/>
                <a:pathLst>
                  <a:path h="62943" w="64539">
                    <a:moveTo>
                      <a:pt x="0" y="0"/>
                    </a:moveTo>
                    <a:lnTo>
                      <a:pt x="64539" y="0"/>
                    </a:lnTo>
                    <a:lnTo>
                      <a:pt x="64539" y="62943"/>
                    </a:lnTo>
                    <a:lnTo>
                      <a:pt x="0" y="62943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64539" cy="110568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5449045"/>
              <a:ext cx="335696" cy="327394"/>
              <a:chOff x="0" y="0"/>
              <a:chExt cx="64539" cy="6294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4539" cy="62943"/>
              </a:xfrm>
              <a:custGeom>
                <a:avLst/>
                <a:gdLst/>
                <a:ahLst/>
                <a:cxnLst/>
                <a:rect r="r" b="b" t="t" l="l"/>
                <a:pathLst>
                  <a:path h="62943" w="64539">
                    <a:moveTo>
                      <a:pt x="0" y="0"/>
                    </a:moveTo>
                    <a:lnTo>
                      <a:pt x="64539" y="0"/>
                    </a:lnTo>
                    <a:lnTo>
                      <a:pt x="64539" y="62943"/>
                    </a:lnTo>
                    <a:lnTo>
                      <a:pt x="0" y="62943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4539" cy="110568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612168" y="5449045"/>
              <a:ext cx="335696" cy="327394"/>
              <a:chOff x="0" y="0"/>
              <a:chExt cx="64539" cy="629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4539" cy="62943"/>
              </a:xfrm>
              <a:custGeom>
                <a:avLst/>
                <a:gdLst/>
                <a:ahLst/>
                <a:cxnLst/>
                <a:rect r="r" b="b" t="t" l="l"/>
                <a:pathLst>
                  <a:path h="62943" w="64539">
                    <a:moveTo>
                      <a:pt x="0" y="0"/>
                    </a:moveTo>
                    <a:lnTo>
                      <a:pt x="64539" y="0"/>
                    </a:lnTo>
                    <a:lnTo>
                      <a:pt x="64539" y="62943"/>
                    </a:lnTo>
                    <a:lnTo>
                      <a:pt x="0" y="62943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64539" cy="110568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true" flipV="false" rot="0">
            <a:off x="13999449" y="5872215"/>
            <a:ext cx="1007836" cy="1007836"/>
          </a:xfrm>
          <a:custGeom>
            <a:avLst/>
            <a:gdLst/>
            <a:ahLst/>
            <a:cxnLst/>
            <a:rect r="r" b="b" t="t" l="l"/>
            <a:pathLst>
              <a:path h="1007836" w="1007836">
                <a:moveTo>
                  <a:pt x="1007835" y="0"/>
                </a:moveTo>
                <a:lnTo>
                  <a:pt x="0" y="0"/>
                </a:lnTo>
                <a:lnTo>
                  <a:pt x="0" y="1007835"/>
                </a:lnTo>
                <a:lnTo>
                  <a:pt x="1007835" y="1007835"/>
                </a:lnTo>
                <a:lnTo>
                  <a:pt x="10078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70957" y="6051415"/>
            <a:ext cx="2546086" cy="1657270"/>
          </a:xfrm>
          <a:custGeom>
            <a:avLst/>
            <a:gdLst/>
            <a:ahLst/>
            <a:cxnLst/>
            <a:rect r="r" b="b" t="t" l="l"/>
            <a:pathLst>
              <a:path h="1657270" w="2546086">
                <a:moveTo>
                  <a:pt x="0" y="0"/>
                </a:moveTo>
                <a:lnTo>
                  <a:pt x="2546086" y="0"/>
                </a:lnTo>
                <a:lnTo>
                  <a:pt x="2546086" y="1657271"/>
                </a:lnTo>
                <a:lnTo>
                  <a:pt x="0" y="165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103014" y="1963928"/>
            <a:ext cx="10287000" cy="422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11999" spc="275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ANDROID STUDIO를 이용한 미니 게임 프로젝트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97986" y="8356996"/>
            <a:ext cx="104920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-15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컴퓨터정보통신공학과 | 20191379 | 김도겸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4146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5"/>
                </a:lnTo>
                <a:lnTo>
                  <a:pt x="459015" y="459015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935073" y="1798907"/>
            <a:ext cx="4800905" cy="7340331"/>
          </a:xfrm>
          <a:custGeom>
            <a:avLst/>
            <a:gdLst/>
            <a:ahLst/>
            <a:cxnLst/>
            <a:rect r="r" b="b" t="t" l="l"/>
            <a:pathLst>
              <a:path h="7340331" w="4800905">
                <a:moveTo>
                  <a:pt x="0" y="0"/>
                </a:moveTo>
                <a:lnTo>
                  <a:pt x="4800905" y="0"/>
                </a:lnTo>
                <a:lnTo>
                  <a:pt x="4800905" y="7340331"/>
                </a:lnTo>
                <a:lnTo>
                  <a:pt x="0" y="7340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908113" y="3600450"/>
            <a:ext cx="3086100" cy="30861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700647" y="2042997"/>
            <a:ext cx="4640395" cy="7191986"/>
          </a:xfrm>
          <a:custGeom>
            <a:avLst/>
            <a:gdLst/>
            <a:ahLst/>
            <a:cxnLst/>
            <a:rect r="r" b="b" t="t" l="l"/>
            <a:pathLst>
              <a:path h="7191986" w="4640395">
                <a:moveTo>
                  <a:pt x="0" y="0"/>
                </a:moveTo>
                <a:lnTo>
                  <a:pt x="4640395" y="0"/>
                </a:lnTo>
                <a:lnTo>
                  <a:pt x="4640395" y="7191987"/>
                </a:lnTo>
                <a:lnTo>
                  <a:pt x="0" y="7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76536" y="909919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2. 틱택토 미니게임&lt;실행 화면&gt;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3.블랙잭 미니게임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503395" y="2229867"/>
            <a:ext cx="7212322" cy="6148505"/>
          </a:xfrm>
          <a:custGeom>
            <a:avLst/>
            <a:gdLst/>
            <a:ahLst/>
            <a:cxnLst/>
            <a:rect r="r" b="b" t="t" l="l"/>
            <a:pathLst>
              <a:path h="6148505" w="7212322">
                <a:moveTo>
                  <a:pt x="0" y="0"/>
                </a:moveTo>
                <a:lnTo>
                  <a:pt x="7212323" y="0"/>
                </a:lnTo>
                <a:lnTo>
                  <a:pt x="7212323" y="6148505"/>
                </a:lnTo>
                <a:lnTo>
                  <a:pt x="0" y="6148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89386" y="1703657"/>
            <a:ext cx="9314009" cy="637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 카드 값: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2부터 10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까지의 카드는 숫자 그대로의 값을 가짐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J, Q, K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는 각각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점으로 계산되고,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A(에이스)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점 또는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점으로 계산될 수 있으며 플레이어에게 유리한 방식으로 선택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게임 목표: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•-플레이어와 딜러(컴퓨터)는 카드를 교대로 받음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•-카드의 총합이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을 넘지 않으면서 가능한 한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에 가까운 값을 가져야 함.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21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을 초과하면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"버스트"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 즉시 패배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3.블랙잭 미니게임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503395" y="2229867"/>
            <a:ext cx="7212322" cy="6148505"/>
          </a:xfrm>
          <a:custGeom>
            <a:avLst/>
            <a:gdLst/>
            <a:ahLst/>
            <a:cxnLst/>
            <a:rect r="r" b="b" t="t" l="l"/>
            <a:pathLst>
              <a:path h="6148505" w="7212322">
                <a:moveTo>
                  <a:pt x="0" y="0"/>
                </a:moveTo>
                <a:lnTo>
                  <a:pt x="7212323" y="0"/>
                </a:lnTo>
                <a:lnTo>
                  <a:pt x="7212323" y="6148505"/>
                </a:lnTo>
                <a:lnTo>
                  <a:pt x="0" y="6148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89386" y="1703657"/>
            <a:ext cx="9314009" cy="757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 게임 진행: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•-플레이어는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두 장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의 카드를 먼저 받고, 딜러(컴퓨터)도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두 장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의 카드를 받음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•-플레이어는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히트(카드를 추가로 받음)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또는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스탠드(카드 받기를 중지하고 현재 점수로 승부)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할 수 있음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•-플레이어가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스탠드를 선택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하면, 딜러(컴퓨터)는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 이상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의 점수를 얻을 때까지 계속해서 카드를 받음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•-최종적으로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21에 가까운 점수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 가진 사람이 승리하고, 둘 다 같은 점수이면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푸시(무승부)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6536" y="1798907"/>
            <a:ext cx="8667464" cy="2957655"/>
          </a:xfrm>
          <a:custGeom>
            <a:avLst/>
            <a:gdLst/>
            <a:ahLst/>
            <a:cxnLst/>
            <a:rect r="r" b="b" t="t" l="l"/>
            <a:pathLst>
              <a:path h="2957655" w="8667464">
                <a:moveTo>
                  <a:pt x="0" y="0"/>
                </a:moveTo>
                <a:lnTo>
                  <a:pt x="8667464" y="0"/>
                </a:lnTo>
                <a:lnTo>
                  <a:pt x="8667464" y="2957655"/>
                </a:lnTo>
                <a:lnTo>
                  <a:pt x="0" y="2957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8" r="0" b="-145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3.블랙잭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20200" y="1703657"/>
            <a:ext cx="8591264" cy="637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-이 코드는 게임에서 사용할 카드 덱을 만드는 부분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-카드의 종류(하트, 다이아몬드 등)와 값(2,3,4 등)을 정의한 후, 각각의 카드를 덱에 추가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-모든 카드가 추가되면,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‘Collections.shuffle(deck)’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을 사용해 덱을 섞음.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-카드 게임이 시작될 때, 모든 카드가 섞여 예측할 수 없도록 함.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6536" y="1798907"/>
            <a:ext cx="6644084" cy="7340331"/>
          </a:xfrm>
          <a:custGeom>
            <a:avLst/>
            <a:gdLst/>
            <a:ahLst/>
            <a:cxnLst/>
            <a:rect r="r" b="b" t="t" l="l"/>
            <a:pathLst>
              <a:path h="7340331" w="6644084">
                <a:moveTo>
                  <a:pt x="0" y="0"/>
                </a:moveTo>
                <a:lnTo>
                  <a:pt x="6644084" y="0"/>
                </a:lnTo>
                <a:lnTo>
                  <a:pt x="6644084" y="7340331"/>
                </a:lnTo>
                <a:lnTo>
                  <a:pt x="0" y="7340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97" r="0" b="-109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3.블랙잭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1709" y="1573683"/>
            <a:ext cx="9314009" cy="277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-처음에는 양쪽 모두 빈 손으로 시작(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clear()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), 그리고 덱에서 카드 두 장씩을 차례로 꺼내어 플레이어와 딜러에게 나눠줌.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-점수를 계산하고, 각 플레이어와 딜러의 카드를 화면에 표시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6536" y="1798907"/>
            <a:ext cx="7848972" cy="4831178"/>
          </a:xfrm>
          <a:custGeom>
            <a:avLst/>
            <a:gdLst/>
            <a:ahLst/>
            <a:cxnLst/>
            <a:rect r="r" b="b" t="t" l="l"/>
            <a:pathLst>
              <a:path h="4831178" w="7848972">
                <a:moveTo>
                  <a:pt x="0" y="0"/>
                </a:moveTo>
                <a:lnTo>
                  <a:pt x="7848973" y="0"/>
                </a:lnTo>
                <a:lnTo>
                  <a:pt x="7848973" y="4831177"/>
                </a:lnTo>
                <a:lnTo>
                  <a:pt x="0" y="4831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3.블랙잭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1709" y="1573683"/>
            <a:ext cx="9314009" cy="577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-이 코드는 플레이어와 딜러의 점수를 계산하는 부분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-각 카드의 값에 따라 점수를 계산하는데, 여기서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에이스(A)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는 특별한 처리가 필요. 에이스는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점 또는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점으로 계산될 수 있음.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-예를 들어, 처음에는 에이스를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점으로 계산하지만, 만약 그 점수로 인해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21점을 초과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하게 되면, 에이스는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점으로 다시 계산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4146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5"/>
                </a:lnTo>
                <a:lnTo>
                  <a:pt x="459015" y="459015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6536" y="1798907"/>
            <a:ext cx="5986207" cy="7340331"/>
          </a:xfrm>
          <a:custGeom>
            <a:avLst/>
            <a:gdLst/>
            <a:ahLst/>
            <a:cxnLst/>
            <a:rect r="r" b="b" t="t" l="l"/>
            <a:pathLst>
              <a:path h="7340331" w="5986207">
                <a:moveTo>
                  <a:pt x="0" y="0"/>
                </a:moveTo>
                <a:lnTo>
                  <a:pt x="5986208" y="0"/>
                </a:lnTo>
                <a:lnTo>
                  <a:pt x="5986208" y="7340331"/>
                </a:lnTo>
                <a:lnTo>
                  <a:pt x="0" y="7340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3" r="0" b="-283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09919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3.블랙잭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1709" y="1573683"/>
            <a:ext cx="9314009" cy="637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-플레이어가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스탠드(stand)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 선택하면, 딜러는 자신의 점수가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 이상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 될 때까지 계속 카드를 뽑음.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-이후, 플레이어와 딜러의 점수를 비교해 승자를 결정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-만약 딜러가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21점을 초과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하면, 플레이어가 승리하고 이 경우 플레이어는 베팅 금액을 받음.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-플레이어의 점수가 더 높으면 승리, 딜러가 높으면 패배, 점수가 같으면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푸시(push)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로, 베팅 금액은 변하지 않음.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4146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5"/>
                </a:lnTo>
                <a:lnTo>
                  <a:pt x="459015" y="459015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91465" y="4483794"/>
            <a:ext cx="1319412" cy="131941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72282" y="1798907"/>
            <a:ext cx="4742983" cy="7340331"/>
          </a:xfrm>
          <a:custGeom>
            <a:avLst/>
            <a:gdLst/>
            <a:ahLst/>
            <a:cxnLst/>
            <a:rect r="r" b="b" t="t" l="l"/>
            <a:pathLst>
              <a:path h="7340331" w="4742983">
                <a:moveTo>
                  <a:pt x="0" y="0"/>
                </a:moveTo>
                <a:lnTo>
                  <a:pt x="4742983" y="0"/>
                </a:lnTo>
                <a:lnTo>
                  <a:pt x="4742983" y="7340331"/>
                </a:lnTo>
                <a:lnTo>
                  <a:pt x="0" y="7340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787077" y="3469574"/>
            <a:ext cx="5455760" cy="3347852"/>
          </a:xfrm>
          <a:custGeom>
            <a:avLst/>
            <a:gdLst/>
            <a:ahLst/>
            <a:cxnLst/>
            <a:rect r="r" b="b" t="t" l="l"/>
            <a:pathLst>
              <a:path h="3347852" w="5455760">
                <a:moveTo>
                  <a:pt x="0" y="0"/>
                </a:moveTo>
                <a:lnTo>
                  <a:pt x="5455760" y="0"/>
                </a:lnTo>
                <a:lnTo>
                  <a:pt x="5455760" y="3347852"/>
                </a:lnTo>
                <a:lnTo>
                  <a:pt x="0" y="3347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242837" y="4483794"/>
            <a:ext cx="1319412" cy="131941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562248" y="2710194"/>
            <a:ext cx="4153469" cy="4887784"/>
          </a:xfrm>
          <a:custGeom>
            <a:avLst/>
            <a:gdLst/>
            <a:ahLst/>
            <a:cxnLst/>
            <a:rect r="r" b="b" t="t" l="l"/>
            <a:pathLst>
              <a:path h="4887784" w="4153469">
                <a:moveTo>
                  <a:pt x="0" y="0"/>
                </a:moveTo>
                <a:lnTo>
                  <a:pt x="4153470" y="0"/>
                </a:lnTo>
                <a:lnTo>
                  <a:pt x="4153470" y="4887785"/>
                </a:lnTo>
                <a:lnTo>
                  <a:pt x="0" y="4887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76536" y="909919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3. 블랙잭 미니게임&lt;실행 화면&gt;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4146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5"/>
                </a:lnTo>
                <a:lnTo>
                  <a:pt x="459015" y="459015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2378559"/>
            <a:ext cx="6060515" cy="6664933"/>
          </a:xfrm>
          <a:custGeom>
            <a:avLst/>
            <a:gdLst/>
            <a:ahLst/>
            <a:cxnLst/>
            <a:rect r="r" b="b" t="t" l="l"/>
            <a:pathLst>
              <a:path h="6664933" w="6060515">
                <a:moveTo>
                  <a:pt x="0" y="0"/>
                </a:moveTo>
                <a:lnTo>
                  <a:pt x="6060515" y="0"/>
                </a:lnTo>
                <a:lnTo>
                  <a:pt x="6060515" y="6664932"/>
                </a:lnTo>
                <a:lnTo>
                  <a:pt x="0" y="6664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749947" y="2378559"/>
            <a:ext cx="6030951" cy="6664933"/>
          </a:xfrm>
          <a:custGeom>
            <a:avLst/>
            <a:gdLst/>
            <a:ahLst/>
            <a:cxnLst/>
            <a:rect r="r" b="b" t="t" l="l"/>
            <a:pathLst>
              <a:path h="6664933" w="6030951">
                <a:moveTo>
                  <a:pt x="0" y="0"/>
                </a:moveTo>
                <a:lnTo>
                  <a:pt x="6030951" y="0"/>
                </a:lnTo>
                <a:lnTo>
                  <a:pt x="6030951" y="6664932"/>
                </a:lnTo>
                <a:lnTo>
                  <a:pt x="0" y="6664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6536" y="909919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3. 블랙잭 미니게임&lt;실행 화면&gt;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79304" y="4981575"/>
            <a:ext cx="929393" cy="129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3"/>
              </a:lnSpc>
              <a:spcBef>
                <a:spcPct val="0"/>
              </a:spcBef>
            </a:pPr>
            <a:r>
              <a:rPr lang="en-US" sz="7723">
                <a:solidFill>
                  <a:srgbClr val="2A52B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4. 보드 미니게임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932072" y="3086100"/>
            <a:ext cx="4327228" cy="4114800"/>
          </a:xfrm>
          <a:custGeom>
            <a:avLst/>
            <a:gdLst/>
            <a:ahLst/>
            <a:cxnLst/>
            <a:rect r="r" b="b" t="t" l="l"/>
            <a:pathLst>
              <a:path h="4114800" w="4327228">
                <a:moveTo>
                  <a:pt x="0" y="0"/>
                </a:moveTo>
                <a:lnTo>
                  <a:pt x="4327228" y="0"/>
                </a:lnTo>
                <a:lnTo>
                  <a:pt x="43272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89386" y="1703657"/>
            <a:ext cx="9314009" cy="697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 보드 구성: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•-보드는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10x10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크기의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100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칸으로 이루어져 있음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•-각 칸은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특수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타일,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장애물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타일,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파워업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타일,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텔레포트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타일 등 다양한 타일로 구성되어 있으며, 이들은 게임의 변수로 작용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주사위 굴리기: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•-플레이어와 컴퓨터는 각각 자신의 턴에 주사위를 굴려 나온 숫자만큼 이동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•-주사위는 1~6까지의 숫자가 나오며, 주사위 결과에 따라 캐릭터가 이동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3262" y="-208643"/>
            <a:ext cx="8981475" cy="10495643"/>
            <a:chOff x="0" y="0"/>
            <a:chExt cx="2711825" cy="3169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1825" cy="3169006"/>
            </a:xfrm>
            <a:custGeom>
              <a:avLst/>
              <a:gdLst/>
              <a:ahLst/>
              <a:cxnLst/>
              <a:rect r="r" b="b" t="t" l="l"/>
              <a:pathLst>
                <a:path h="3169006" w="2711825">
                  <a:moveTo>
                    <a:pt x="0" y="0"/>
                  </a:moveTo>
                  <a:lnTo>
                    <a:pt x="2711825" y="0"/>
                  </a:lnTo>
                  <a:lnTo>
                    <a:pt x="2711825" y="3169006"/>
                  </a:lnTo>
                  <a:lnTo>
                    <a:pt x="0" y="316900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11825" cy="3216631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57516" y="1274040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38991" y="1274040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557516" y="8821468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38991" y="8821468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198064" y="2267557"/>
            <a:ext cx="3501843" cy="11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목차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8684986" y="2967038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198064" y="4524538"/>
            <a:ext cx="4821443" cy="251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b="true" sz="3200" spc="-16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 프로젝트 개요</a:t>
            </a:r>
          </a:p>
          <a:p>
            <a:pPr algn="l"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b="true" sz="3200" spc="-16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틱택토 미니게임</a:t>
            </a:r>
          </a:p>
          <a:p>
            <a:pPr algn="l"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b="true" sz="3200" spc="-16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 블랙잭 미니게임</a:t>
            </a:r>
          </a:p>
          <a:p>
            <a:pPr algn="l"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b="true" sz="3200" spc="-160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4. 보드 미니게임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6536" y="875691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4. 보드 미니게임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932072" y="3086100"/>
            <a:ext cx="4327228" cy="4114800"/>
          </a:xfrm>
          <a:custGeom>
            <a:avLst/>
            <a:gdLst/>
            <a:ahLst/>
            <a:cxnLst/>
            <a:rect r="r" b="b" t="t" l="l"/>
            <a:pathLst>
              <a:path h="4114800" w="4327228">
                <a:moveTo>
                  <a:pt x="0" y="0"/>
                </a:moveTo>
                <a:lnTo>
                  <a:pt x="4327228" y="0"/>
                </a:lnTo>
                <a:lnTo>
                  <a:pt x="43272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89386" y="1703657"/>
            <a:ext cx="9314009" cy="637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 특수 타일 기능: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•-보너스 타일: 한 번 더 주사위를 굴릴 수 있음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•-장애물 타일: 3칸 뒤로 이동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•-파워업 타일: 다음 턴에 주사위 결과가 2배로 적용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•-텔레포트 타일: 보드 위의 랜덤 위치로 이동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•-골인 타일: 게임이 종료되며, 해당 플레이어가 승리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4. 보드 미니게임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932072" y="3086100"/>
            <a:ext cx="4327228" cy="4114800"/>
          </a:xfrm>
          <a:custGeom>
            <a:avLst/>
            <a:gdLst/>
            <a:ahLst/>
            <a:cxnLst/>
            <a:rect r="r" b="b" t="t" l="l"/>
            <a:pathLst>
              <a:path h="4114800" w="4327228">
                <a:moveTo>
                  <a:pt x="0" y="0"/>
                </a:moveTo>
                <a:lnTo>
                  <a:pt x="4327228" y="0"/>
                </a:lnTo>
                <a:lnTo>
                  <a:pt x="43272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89386" y="1703657"/>
            <a:ext cx="9314009" cy="397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4. 게임 진행: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•-플레이어와 컴퓨터가 번갈아 가며 주사위를 굴리고, 나온 결과에 따라 보드 위를 이동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•-특정 타일에 도착할 때마다 해당 타일의 기능이 즉시 적용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•먼저 골인 타일에 도착하는 플레이어가 승리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6536" y="1798907"/>
            <a:ext cx="7848972" cy="4549816"/>
          </a:xfrm>
          <a:custGeom>
            <a:avLst/>
            <a:gdLst/>
            <a:ahLst/>
            <a:cxnLst/>
            <a:rect r="r" b="b" t="t" l="l"/>
            <a:pathLst>
              <a:path h="4549816" w="7848972">
                <a:moveTo>
                  <a:pt x="0" y="0"/>
                </a:moveTo>
                <a:lnTo>
                  <a:pt x="7848973" y="0"/>
                </a:lnTo>
                <a:lnTo>
                  <a:pt x="7848973" y="4549816"/>
                </a:lnTo>
                <a:lnTo>
                  <a:pt x="0" y="454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4.보드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1709" y="1573683"/>
            <a:ext cx="9314009" cy="637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initializeTiles()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이 함수는 보드에 있는 모든 칸을 초기화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shuffleAndAssignTiles()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여기서는 타일을 무작위로 섞고, 각 칸에 보너스, 장애물, 파워업, 텔레포트 같은 특별한 기능을 가진 타일을 배치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setupGridLayout()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이 단계에서 보드가 화면에 그려짐.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updatePlayerPositions()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게임이 시작되면 플레이어와 컴퓨터가 어디에 위치하는지 화면에 보여줌.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6536" y="1703161"/>
            <a:ext cx="7925172" cy="3703574"/>
          </a:xfrm>
          <a:custGeom>
            <a:avLst/>
            <a:gdLst/>
            <a:ahLst/>
            <a:cxnLst/>
            <a:rect r="r" b="b" t="t" l="l"/>
            <a:pathLst>
              <a:path h="3703574" w="7925172">
                <a:moveTo>
                  <a:pt x="0" y="0"/>
                </a:moveTo>
                <a:lnTo>
                  <a:pt x="7925173" y="0"/>
                </a:lnTo>
                <a:lnTo>
                  <a:pt x="7925173" y="3703574"/>
                </a:lnTo>
                <a:lnTo>
                  <a:pt x="0" y="3703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4.보드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1709" y="1573683"/>
            <a:ext cx="9314009" cy="757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rollDice()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주사위를 굴려서 1부터 6까지의 숫자 중 하나를 얻고, 이 숫자만큼 플레이어의 말이 앞으로 이동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playerTurn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플레이어의 차례라면, 주사위 결과에 따라 플레이어가 이동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checkSpecialTiles(true)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이동한 칸이 특별한 타일(보너스, 장애물 등)인지 확인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-컴퓨터의 차례: 플레이어의 차례가 끝나면 1초 후에 컴퓨터가 주사위를 굴리고, 동일한 과정을 거침.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6536" y="1706698"/>
            <a:ext cx="7318033" cy="7432540"/>
          </a:xfrm>
          <a:custGeom>
            <a:avLst/>
            <a:gdLst/>
            <a:ahLst/>
            <a:cxnLst/>
            <a:rect r="r" b="b" t="t" l="l"/>
            <a:pathLst>
              <a:path h="7432540" w="7318033">
                <a:moveTo>
                  <a:pt x="0" y="0"/>
                </a:moveTo>
                <a:lnTo>
                  <a:pt x="7318033" y="0"/>
                </a:lnTo>
                <a:lnTo>
                  <a:pt x="7318033" y="7432540"/>
                </a:lnTo>
                <a:lnTo>
                  <a:pt x="0" y="743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4.보드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1709" y="1573683"/>
            <a:ext cx="9314009" cy="8175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checkSpecialTiles()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플레이어나 컴퓨터가 특수 타일에 도착했는지 확인. 그리고 도착한 타일이 무엇인지에 따라 서로 다른 이벤트가 발생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handleObstacleTile()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장애물 타일, 3칸 뒤로 감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handlePowerUpTile()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파워업 타일, 다음 번 주사위 결과가 두 배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handleTeleportTile()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텔레포트 타일, 랜덤 위치로 이동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handleBonusTile()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보너스 타일, 주사위를 한 번 더 굴릴 수 있음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4146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5"/>
                </a:lnTo>
                <a:lnTo>
                  <a:pt x="459015" y="459015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6536" y="1706698"/>
            <a:ext cx="7848972" cy="1580156"/>
          </a:xfrm>
          <a:custGeom>
            <a:avLst/>
            <a:gdLst/>
            <a:ahLst/>
            <a:cxnLst/>
            <a:rect r="r" b="b" t="t" l="l"/>
            <a:pathLst>
              <a:path h="1580156" w="7848972">
                <a:moveTo>
                  <a:pt x="0" y="0"/>
                </a:moveTo>
                <a:lnTo>
                  <a:pt x="7848973" y="0"/>
                </a:lnTo>
                <a:lnTo>
                  <a:pt x="7848973" y="1580156"/>
                </a:lnTo>
                <a:lnTo>
                  <a:pt x="0" y="1580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4.보드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1709" y="1573683"/>
            <a:ext cx="9314009" cy="457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endGame()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플레이어나 컴퓨터가 보드의 마지막 칸(골인 지점)에 도착하면 이 함수가 호출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-승자 발표: 이 함수는 누가 이겼는지를 화면에 보여줌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-게임 종료: 게임이 끝났으니 주사위 굴리기 버튼을 사용할 수 없음.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4146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5"/>
                </a:lnTo>
                <a:lnTo>
                  <a:pt x="459015" y="459015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91465" y="4483794"/>
            <a:ext cx="1319412" cy="131941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683566" y="4483794"/>
            <a:ext cx="1319412" cy="131941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B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76536" y="1798907"/>
            <a:ext cx="4737328" cy="7244585"/>
          </a:xfrm>
          <a:custGeom>
            <a:avLst/>
            <a:gdLst/>
            <a:ahLst/>
            <a:cxnLst/>
            <a:rect r="r" b="b" t="t" l="l"/>
            <a:pathLst>
              <a:path h="7244585" w="4737328">
                <a:moveTo>
                  <a:pt x="0" y="0"/>
                </a:moveTo>
                <a:lnTo>
                  <a:pt x="4737329" y="0"/>
                </a:lnTo>
                <a:lnTo>
                  <a:pt x="4737329" y="7244584"/>
                </a:lnTo>
                <a:lnTo>
                  <a:pt x="0" y="7244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891852" y="1798907"/>
            <a:ext cx="4729951" cy="7291479"/>
          </a:xfrm>
          <a:custGeom>
            <a:avLst/>
            <a:gdLst/>
            <a:ahLst/>
            <a:cxnLst/>
            <a:rect r="r" b="b" t="t" l="l"/>
            <a:pathLst>
              <a:path h="7291479" w="4729951">
                <a:moveTo>
                  <a:pt x="0" y="0"/>
                </a:moveTo>
                <a:lnTo>
                  <a:pt x="4729951" y="0"/>
                </a:lnTo>
                <a:lnTo>
                  <a:pt x="4729951" y="7291479"/>
                </a:lnTo>
                <a:lnTo>
                  <a:pt x="0" y="7291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02977" y="1845801"/>
            <a:ext cx="4712740" cy="7244585"/>
          </a:xfrm>
          <a:custGeom>
            <a:avLst/>
            <a:gdLst/>
            <a:ahLst/>
            <a:cxnLst/>
            <a:rect r="r" b="b" t="t" l="l"/>
            <a:pathLst>
              <a:path h="7244585" w="4712740">
                <a:moveTo>
                  <a:pt x="0" y="0"/>
                </a:moveTo>
                <a:lnTo>
                  <a:pt x="4712741" y="0"/>
                </a:lnTo>
                <a:lnTo>
                  <a:pt x="4712741" y="7244585"/>
                </a:lnTo>
                <a:lnTo>
                  <a:pt x="0" y="7244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72282" y="909919"/>
            <a:ext cx="17239181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4. 보드 미니게임&lt;실행 화면&gt;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978" y="4151757"/>
            <a:ext cx="5770045" cy="155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2"/>
              </a:lnSpc>
            </a:pPr>
            <a:r>
              <a:rPr lang="en-US" sz="14400" spc="648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1.프로젝트 개요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7352449" y="1209919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521144">
            <a:off x="10973887" y="3724136"/>
            <a:ext cx="2540929" cy="2166142"/>
          </a:xfrm>
          <a:custGeom>
            <a:avLst/>
            <a:gdLst/>
            <a:ahLst/>
            <a:cxnLst/>
            <a:rect r="r" b="b" t="t" l="l"/>
            <a:pathLst>
              <a:path h="2166142" w="2540929">
                <a:moveTo>
                  <a:pt x="0" y="0"/>
                </a:moveTo>
                <a:lnTo>
                  <a:pt x="2540928" y="0"/>
                </a:lnTo>
                <a:lnTo>
                  <a:pt x="2540928" y="2166141"/>
                </a:lnTo>
                <a:lnTo>
                  <a:pt x="0" y="2166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477170">
            <a:off x="12882760" y="1607415"/>
            <a:ext cx="1755754" cy="1942987"/>
          </a:xfrm>
          <a:custGeom>
            <a:avLst/>
            <a:gdLst/>
            <a:ahLst/>
            <a:cxnLst/>
            <a:rect r="r" b="b" t="t" l="l"/>
            <a:pathLst>
              <a:path h="1942987" w="1755754">
                <a:moveTo>
                  <a:pt x="0" y="0"/>
                </a:moveTo>
                <a:lnTo>
                  <a:pt x="1755753" y="0"/>
                </a:lnTo>
                <a:lnTo>
                  <a:pt x="1755753" y="1942987"/>
                </a:lnTo>
                <a:lnTo>
                  <a:pt x="0" y="1942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466039">
            <a:off x="13667446" y="5691748"/>
            <a:ext cx="2591956" cy="2464714"/>
          </a:xfrm>
          <a:custGeom>
            <a:avLst/>
            <a:gdLst/>
            <a:ahLst/>
            <a:cxnLst/>
            <a:rect r="r" b="b" t="t" l="l"/>
            <a:pathLst>
              <a:path h="2464714" w="2591956">
                <a:moveTo>
                  <a:pt x="0" y="0"/>
                </a:moveTo>
                <a:lnTo>
                  <a:pt x="2591956" y="0"/>
                </a:lnTo>
                <a:lnTo>
                  <a:pt x="2591956" y="2464714"/>
                </a:lnTo>
                <a:lnTo>
                  <a:pt x="0" y="24647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72282" y="1703657"/>
            <a:ext cx="9314009" cy="697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 목적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안드로이드 스튜디오를 이용하여 세 가지 미니 게임(틱택토, 블랙잭, 보드 미니게임)을 구현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프로젝트 구성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틱택토 게임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3x3 보드에서 두 플레이어가 번갈아 가며 O와 X를 놓는 게임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블랙잭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게임: 카드 게임으로, 플레이어는 카드의 합이 21에 가깝게 만들어야 함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보드 미니게임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주사위를 굴려 플레이어와 컴퓨터가 번갈아 가며 보드 위를 이동하는 게임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2.틱택토 미니게임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7352449" y="1209919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716831" y="2377517"/>
            <a:ext cx="4998886" cy="5531967"/>
          </a:xfrm>
          <a:custGeom>
            <a:avLst/>
            <a:gdLst/>
            <a:ahLst/>
            <a:cxnLst/>
            <a:rect r="r" b="b" t="t" l="l"/>
            <a:pathLst>
              <a:path h="5531967" w="4998886">
                <a:moveTo>
                  <a:pt x="0" y="0"/>
                </a:moveTo>
                <a:lnTo>
                  <a:pt x="4998887" y="0"/>
                </a:lnTo>
                <a:lnTo>
                  <a:pt x="4998887" y="5531966"/>
                </a:lnTo>
                <a:lnTo>
                  <a:pt x="0" y="553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89386" y="1703657"/>
            <a:ext cx="9314009" cy="757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 게임 구성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격자판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3x3 크기의 격자판이 있으며, 총 9개의 빈 칸으로 구성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기호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한 플레이어는 X를, 다른 플레이어는 O를 사용. 이 게임에서는 플레이어가 X, 컴퓨터가 O를 사용.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게임 규칙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번갈아 가며 표시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플레이어와 컴퓨터는 번갈아가며 격자판의 빈 칸에 자신의 기호(X 또는 O)를 표시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승리 조건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가로, 세로 또는 대각선으로 동일한 기호를 세 개 연속으로 맞추는 사람이 승리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•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무승부 조건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격자판이 모두 채워졌지만 어느 쪽도 세 개를 맞추지 못한 경우 게임은 무승부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1703161"/>
            <a:ext cx="6717464" cy="7436077"/>
          </a:xfrm>
          <a:custGeom>
            <a:avLst/>
            <a:gdLst/>
            <a:ahLst/>
            <a:cxnLst/>
            <a:rect r="r" b="b" t="t" l="l"/>
            <a:pathLst>
              <a:path h="7436077" w="6717464">
                <a:moveTo>
                  <a:pt x="0" y="0"/>
                </a:moveTo>
                <a:lnTo>
                  <a:pt x="6717464" y="0"/>
                </a:lnTo>
                <a:lnTo>
                  <a:pt x="6717464" y="7436077"/>
                </a:lnTo>
                <a:lnTo>
                  <a:pt x="0" y="7436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2. 틱택토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1709" y="1573683"/>
            <a:ext cx="9314009" cy="8175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-onCreate 메서드: 가장 먼저 호출되는 메서드로, 여기서 전체적인 게임 초기화와 UI 설정을 수행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’playerXScoreText’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와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‘playerOScoreText’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 초기화하여 게임 진행 중 각 플레이어의 승리 횟수를 표시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’button’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배열을 통해 3 x 3 틱택토 보드의 각 칸을 나타내는 버튼들을 초기화하고 각 버튼에 클릭 리스너를 설정하여 플레이어가 버튼을 클릭할 때마다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‘onGridButtonClick’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메서드가 호출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-블랙잭과 보드 게임으로 전환할 수 있는 버튼들을 설정하여, 다른 미니 게임으로 쉽게 이동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2. 틱택토 미니게임&lt;주요 코드&gt;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00418" y="1703657"/>
            <a:ext cx="8115300" cy="877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-사용자가 보드의 버튼을 클릭하면 행(row)과 열(col)을 계산. 해당 위치가 비어 있다면(‘null’).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checkForWin()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메서드를 호출하여 현재 플레이어가 승리했는지 확인. 승리했다면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updateScore()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 통해 점수를 갱신하고,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Toast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메시지로 승리를 알린 후 보드를 초기화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-보드가 가득 찼는지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isBoardFull()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 확인하여, 가득 찼다면 무승부로 처리하고 보드를 초기화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-승부가 결정되지 않았다면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switchPlayer()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 호출하여 플레이어를 전환. 현재 플레이어가 O(컴퓨터)라면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computerMove()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 호출하여 컴퓨터의 턴을 실행</a:t>
            </a:r>
          </a:p>
          <a:p>
            <a:pPr algn="l">
              <a:lnSpc>
                <a:spcPts val="2960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72282" y="1798907"/>
            <a:ext cx="8951935" cy="6589363"/>
          </a:xfrm>
          <a:custGeom>
            <a:avLst/>
            <a:gdLst/>
            <a:ahLst/>
            <a:cxnLst/>
            <a:rect r="r" b="b" t="t" l="l"/>
            <a:pathLst>
              <a:path h="6589363" w="8951935">
                <a:moveTo>
                  <a:pt x="0" y="0"/>
                </a:moveTo>
                <a:lnTo>
                  <a:pt x="8951936" y="0"/>
                </a:lnTo>
                <a:lnTo>
                  <a:pt x="8951936" y="6589362"/>
                </a:lnTo>
                <a:lnTo>
                  <a:pt x="0" y="658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72282" y="1798907"/>
            <a:ext cx="6280048" cy="7436077"/>
          </a:xfrm>
          <a:custGeom>
            <a:avLst/>
            <a:gdLst/>
            <a:ahLst/>
            <a:cxnLst/>
            <a:rect r="r" b="b" t="t" l="l"/>
            <a:pathLst>
              <a:path h="7436077" w="6280048">
                <a:moveTo>
                  <a:pt x="0" y="0"/>
                </a:moveTo>
                <a:lnTo>
                  <a:pt x="6280049" y="0"/>
                </a:lnTo>
                <a:lnTo>
                  <a:pt x="6280049" y="7436077"/>
                </a:lnTo>
                <a:lnTo>
                  <a:pt x="0" y="7436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2. 틱택토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1703657"/>
            <a:ext cx="8115300" cy="757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가로 검사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각 행을 순회하며, 해당 행의 세 칸이 모두 현재 플레이어의 기호를 채워져 있는지 확인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세로 검사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각 열을 순회하며, 해당 열의 세 칸이 모두 현재 플레이어의 기호로 채워져 있는지 확인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대각선 검사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두 개의 대각선을 검사하여, 세 칸이 모두 현재 플레이어의 기호로 채워져 있는지 확인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결과 반환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위 조건 중 하나라도 만족하면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‘true’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를반환하여 승리를 알리고, 모두 만족하지 않으면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‘false’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 반환하여 게임을 계속 진행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6536" y="1798907"/>
            <a:ext cx="8667464" cy="6992733"/>
          </a:xfrm>
          <a:custGeom>
            <a:avLst/>
            <a:gdLst/>
            <a:ahLst/>
            <a:cxnLst/>
            <a:rect r="r" b="b" t="t" l="l"/>
            <a:pathLst>
              <a:path h="6992733" w="8667464">
                <a:moveTo>
                  <a:pt x="0" y="0"/>
                </a:moveTo>
                <a:lnTo>
                  <a:pt x="8667464" y="0"/>
                </a:lnTo>
                <a:lnTo>
                  <a:pt x="8667464" y="6992733"/>
                </a:lnTo>
                <a:lnTo>
                  <a:pt x="0" y="6992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2. 틱택토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00418" y="1703657"/>
            <a:ext cx="8115300" cy="877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-컴퓨터는 무작위로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0부터 8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사이의 인덱스를 선택하여 해당 위치에 수를 둠. 선택한 위치가 이미 차있다면,빈 칸이 나올 때까지 반복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-선택한 위치에 현재 플레이어의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기호(‘O’)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 설정하고, 해당 버튼의 텍스트를 업데이트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’checkForWin()’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을호출하여 컴퓨터의 승리 여부를 확인하고, 승리 시 점수를 업데이트하고 보드를 초기화. 보드가 가득 찼는지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‘isBoardFull()’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로확인하여 무승부 시 보드를 초기화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-승부가 결정되지 않았다면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‘switchPlayer()’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 호출하여 다음 턴을 플레이어에게 넘김.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7352449" y="124768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72282" y="1892171"/>
            <a:ext cx="8571718" cy="3425844"/>
          </a:xfrm>
          <a:custGeom>
            <a:avLst/>
            <a:gdLst/>
            <a:ahLst/>
            <a:cxnLst/>
            <a:rect r="r" b="b" t="t" l="l"/>
            <a:pathLst>
              <a:path h="3425844" w="8571718">
                <a:moveTo>
                  <a:pt x="0" y="0"/>
                </a:moveTo>
                <a:lnTo>
                  <a:pt x="8571718" y="0"/>
                </a:lnTo>
                <a:lnTo>
                  <a:pt x="8571718" y="3425844"/>
                </a:lnTo>
                <a:lnTo>
                  <a:pt x="0" y="3425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6536" y="913456"/>
            <a:ext cx="17334927" cy="79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7200" spc="179">
                <a:solidFill>
                  <a:srgbClr val="2A52BF"/>
                </a:solidFill>
                <a:latin typeface="Extenda 20 Micro"/>
                <a:ea typeface="Extenda 20 Micro"/>
                <a:cs typeface="Extenda 20 Micro"/>
                <a:sym typeface="Extenda 20 Micro"/>
              </a:rPr>
              <a:t>2. 틱택토 미니게임&lt;주요 코드&gt;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00418" y="1703657"/>
            <a:ext cx="8115300" cy="397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-모든 버튼의 텍스트를 빈 문자열로 설정하여 보드 UI를 초기 상태로 돌리고, 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‘Board’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배열을 새로운 </a:t>
            </a: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 * 3 배열로 재설정하여 게임 데이터를 초기화</a:t>
            </a:r>
          </a:p>
          <a:p>
            <a:pPr algn="l">
              <a:lnSpc>
                <a:spcPts val="4736"/>
              </a:lnSpc>
            </a:pPr>
          </a:p>
          <a:p>
            <a:pPr algn="l">
              <a:lnSpc>
                <a:spcPts val="4736"/>
              </a:lnSpc>
            </a:pP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-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’currentPlayer’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를</a:t>
            </a:r>
            <a:r>
              <a:rPr lang="en-US" sz="3200" spc="-160" b="true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‘x’</a:t>
            </a:r>
            <a:r>
              <a:rPr lang="en-US" sz="3200" spc="-160" b="true">
                <a:solidFill>
                  <a:srgbClr val="2A52B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 설정하여 새로운 게임에서 플레이어가 먼저 시작</a:t>
            </a: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DAGPkwEQukM</dc:identifier>
  <dcterms:modified xsi:type="dcterms:W3CDTF">2011-08-01T06:04:30Z</dcterms:modified>
  <cp:revision>1</cp:revision>
  <dc:title>Portfolio</dc:title>
</cp:coreProperties>
</file>